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269" r:id="rId5"/>
    <p:sldId id="282" r:id="rId6"/>
    <p:sldId id="306" r:id="rId7"/>
    <p:sldId id="307" r:id="rId8"/>
    <p:sldId id="318" r:id="rId9"/>
    <p:sldId id="308" r:id="rId10"/>
    <p:sldId id="312" r:id="rId11"/>
    <p:sldId id="316" r:id="rId12"/>
    <p:sldId id="317" r:id="rId13"/>
    <p:sldId id="313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1F"/>
    <a:srgbClr val="10497E"/>
    <a:srgbClr val="8EBBE5"/>
    <a:srgbClr val="DF4661"/>
    <a:srgbClr val="EADA24"/>
    <a:srgbClr val="CEDC00"/>
    <a:srgbClr val="00A9CE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157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83B256-1AE0-4299-91E1-0281CD7A2E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38F86-38CE-4DB3-8EE3-0B519579F7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74900-D1A0-4A0B-B202-87900C6359C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B7D83-9813-44CE-8F08-3F9DFE2F7F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25C13-C0EE-44AC-8849-A39362DB4C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70286-22A5-42C5-BF59-1143C233F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DAC-D4CE-4D41-A270-2D994750B78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3771D-2FDF-40DF-842A-AEB11336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1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64659AB-23A8-4B33-B7B0-2E980AA82C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" y="2768"/>
            <a:ext cx="12191637" cy="6857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6942E5-E0E3-443F-8730-F492A59CD1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FCA1FC-87A7-47EC-8AA4-B05594197578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</p:spTree>
    <p:extLst>
      <p:ext uri="{BB962C8B-B14F-4D97-AF65-F5344CB8AC3E}">
        <p14:creationId xmlns:p14="http://schemas.microsoft.com/office/powerpoint/2010/main" val="3948174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0285484A-33C1-4BE2-BDF8-3B2EBD16C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4" y="2768"/>
            <a:ext cx="12191639" cy="6857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35E0F-8D3D-408F-8AEA-5840F87DDA60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63CA3-D70E-44C2-B9EA-D861CD043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1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234306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671064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2889994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3054492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1673242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366805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1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3B04D5-8D1C-4456-97E6-B740CD092EDB}"/>
              </a:ext>
            </a:extLst>
          </p:cNvPr>
          <p:cNvSpPr/>
          <p:nvPr userDrawn="1"/>
        </p:nvSpPr>
        <p:spPr>
          <a:xfrm>
            <a:off x="405114" y="0"/>
            <a:ext cx="11786886" cy="6858000"/>
          </a:xfrm>
          <a:prstGeom prst="rect">
            <a:avLst/>
          </a:prstGeom>
          <a:solidFill>
            <a:srgbClr val="1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2C42E2-046F-4484-A2D7-3E3AF2B57EB2}"/>
              </a:ext>
            </a:extLst>
          </p:cNvPr>
          <p:cNvSpPr/>
          <p:nvPr userDrawn="1"/>
        </p:nvSpPr>
        <p:spPr>
          <a:xfrm>
            <a:off x="0" y="0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435673-9B23-4057-96B5-FC3C25CC64BD}"/>
              </a:ext>
            </a:extLst>
          </p:cNvPr>
          <p:cNvSpPr txBox="1">
            <a:spLocks/>
          </p:cNvSpPr>
          <p:nvPr userDrawn="1"/>
        </p:nvSpPr>
        <p:spPr>
          <a:xfrm>
            <a:off x="1371600" y="201168"/>
            <a:ext cx="7715380" cy="1449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Nova Scotia.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all over that.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C9B883F-643F-4D65-97D8-44B5999D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7" y="325519"/>
            <a:ext cx="8022739" cy="62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3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3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Seconday</a:t>
            </a:r>
            <a:endParaRPr lang="en-US" dirty="0"/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28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62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8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3" r:id="rId2"/>
    <p:sldLayoutId id="2147483673" r:id="rId3"/>
    <p:sldLayoutId id="2147483675" r:id="rId4"/>
    <p:sldLayoutId id="2147483677" r:id="rId5"/>
    <p:sldLayoutId id="2147483701" r:id="rId6"/>
    <p:sldLayoutId id="2147483702" r:id="rId7"/>
    <p:sldLayoutId id="2147483687" r:id="rId8"/>
    <p:sldLayoutId id="2147483699" r:id="rId9"/>
    <p:sldLayoutId id="2147483678" r:id="rId10"/>
    <p:sldLayoutId id="2147483679" r:id="rId11"/>
    <p:sldLayoutId id="2147483680" r:id="rId12"/>
    <p:sldLayoutId id="2147483696" r:id="rId13"/>
    <p:sldLayoutId id="2147483682" r:id="rId14"/>
    <p:sldLayoutId id="2147483683" r:id="rId15"/>
    <p:sldLayoutId id="2147483684" r:id="rId16"/>
    <p:sldLayoutId id="2147483688" r:id="rId17"/>
    <p:sldLayoutId id="2147483692" r:id="rId18"/>
    <p:sldLayoutId id="2147483693" r:id="rId19"/>
    <p:sldLayoutId id="2147483694" r:id="rId20"/>
    <p:sldLayoutId id="2147483697" r:id="rId21"/>
    <p:sldLayoutId id="2147483686" r:id="rId22"/>
    <p:sldLayoutId id="2147483695" r:id="rId23"/>
    <p:sldLayoutId id="2147483698" r:id="rId24"/>
    <p:sldLayoutId id="2147483700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FF206D8-6329-4048-9614-14DA08F574CA}"/>
              </a:ext>
            </a:extLst>
          </p:cNvPr>
          <p:cNvSpPr txBox="1">
            <a:spLocks noChangeAspect="1"/>
          </p:cNvSpPr>
          <p:nvPr/>
        </p:nvSpPr>
        <p:spPr>
          <a:xfrm>
            <a:off x="504203" y="3277944"/>
            <a:ext cx="10795768" cy="1846659"/>
          </a:xfrm>
          <a:prstGeom prst="rect">
            <a:avLst/>
          </a:prstGeom>
          <a:noFill/>
        </p:spPr>
        <p:txBody>
          <a:bodyPr vert="horz" wrap="squar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cs typeface="Aharoni" panose="02010803020104030203" pitchFamily="2" charset="-79"/>
              </a:rPr>
              <a:t>Remote Management and Remote Management Tools</a:t>
            </a:r>
          </a:p>
          <a:p>
            <a:endParaRPr lang="en-US" sz="2000" b="0" dirty="0"/>
          </a:p>
          <a:p>
            <a:r>
              <a:rPr lang="en-US" sz="2000" b="0" dirty="0"/>
              <a:t>Updated: January 2022</a:t>
            </a:r>
          </a:p>
        </p:txBody>
      </p:sp>
    </p:spTree>
    <p:extLst>
      <p:ext uri="{BB962C8B-B14F-4D97-AF65-F5344CB8AC3E}">
        <p14:creationId xmlns:p14="http://schemas.microsoft.com/office/powerpoint/2010/main" val="12701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10011715" cy="615553"/>
          </a:xfrm>
        </p:spPr>
        <p:txBody>
          <a:bodyPr/>
          <a:lstStyle/>
          <a:p>
            <a:r>
              <a:rPr lang="en-US" dirty="0"/>
              <a:t>Helpful PowerShell cmdlets (commands)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CB745A-6C96-4608-BD45-49FE43630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804400" cy="482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Start </a:t>
            </a:r>
            <a:r>
              <a:rPr lang="en-US" sz="2200" b="1" dirty="0" err="1"/>
              <a:t>PSSession</a:t>
            </a:r>
            <a:r>
              <a:rPr lang="en-US" sz="2200" b="1" dirty="0"/>
              <a:t> with credentials</a:t>
            </a:r>
          </a:p>
          <a:p>
            <a:pPr lvl="1"/>
            <a:r>
              <a:rPr lang="en-US" sz="2200" dirty="0"/>
              <a:t>$cred=Get-Credential</a:t>
            </a:r>
          </a:p>
          <a:p>
            <a:pPr lvl="1"/>
            <a:r>
              <a:rPr lang="en-US" sz="2200" dirty="0"/>
              <a:t>$</a:t>
            </a:r>
            <a:r>
              <a:rPr lang="en-US" sz="2200" dirty="0" err="1"/>
              <a:t>sess</a:t>
            </a:r>
            <a:r>
              <a:rPr lang="en-US" sz="2200" dirty="0"/>
              <a:t> = New-</a:t>
            </a:r>
            <a:r>
              <a:rPr lang="en-US" sz="2200" dirty="0" err="1"/>
              <a:t>PSSession</a:t>
            </a:r>
            <a:r>
              <a:rPr lang="en-US" sz="2200" dirty="0"/>
              <a:t> -Credential $cred -</a:t>
            </a:r>
            <a:r>
              <a:rPr lang="en-US" sz="2200" dirty="0" err="1"/>
              <a:t>ComputerName</a:t>
            </a:r>
            <a:r>
              <a:rPr lang="en-US" sz="2200" dirty="0"/>
              <a:t> &lt;</a:t>
            </a:r>
            <a:r>
              <a:rPr lang="en-US" sz="2200" dirty="0" err="1"/>
              <a:t>remotemachinename</a:t>
            </a:r>
            <a:r>
              <a:rPr lang="en-US" sz="2200" dirty="0"/>
              <a:t>&gt;</a:t>
            </a:r>
          </a:p>
          <a:p>
            <a:pPr lvl="1"/>
            <a:r>
              <a:rPr lang="en-US" sz="2200" dirty="0"/>
              <a:t>Enter-</a:t>
            </a:r>
            <a:r>
              <a:rPr lang="en-US" sz="2200" dirty="0" err="1"/>
              <a:t>PSSession</a:t>
            </a:r>
            <a:r>
              <a:rPr lang="en-US" sz="2200" dirty="0"/>
              <a:t> $</a:t>
            </a:r>
            <a:r>
              <a:rPr lang="en-US" sz="2200" dirty="0" err="1"/>
              <a:t>sess</a:t>
            </a:r>
            <a:endParaRPr lang="en-US" sz="2200" dirty="0"/>
          </a:p>
          <a:p>
            <a:r>
              <a:rPr lang="en-US" sz="2200" dirty="0"/>
              <a:t>Exit-</a:t>
            </a:r>
            <a:r>
              <a:rPr lang="en-US" sz="2200" dirty="0" err="1"/>
              <a:t>PSSession</a:t>
            </a:r>
            <a:endParaRPr lang="en-US" sz="2200" dirty="0"/>
          </a:p>
          <a:p>
            <a:r>
              <a:rPr lang="en-US" sz="2200" dirty="0"/>
              <a:t>Remove-</a:t>
            </a:r>
            <a:r>
              <a:rPr lang="en-US" sz="2200" dirty="0" err="1"/>
              <a:t>PSSession</a:t>
            </a:r>
            <a:r>
              <a:rPr lang="en-US" sz="2200" dirty="0"/>
              <a:t> $</a:t>
            </a:r>
            <a:r>
              <a:rPr lang="en-US" sz="2200" dirty="0" err="1"/>
              <a:t>sess</a:t>
            </a: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Alternate method </a:t>
            </a:r>
          </a:p>
          <a:p>
            <a:r>
              <a:rPr lang="en-US" sz="2200" dirty="0"/>
              <a:t>New-</a:t>
            </a:r>
            <a:r>
              <a:rPr lang="en-US" sz="2200" dirty="0" err="1"/>
              <a:t>PSSession</a:t>
            </a:r>
            <a:r>
              <a:rPr lang="en-US" sz="2200" dirty="0"/>
              <a:t> –</a:t>
            </a:r>
            <a:r>
              <a:rPr lang="en-US" sz="2200" dirty="0" err="1"/>
              <a:t>ComputerName</a:t>
            </a:r>
            <a:r>
              <a:rPr lang="en-US" sz="2200" dirty="0"/>
              <a:t> &lt;</a:t>
            </a:r>
            <a:r>
              <a:rPr lang="en-US" sz="2200" dirty="0" err="1"/>
              <a:t>remotemachinename</a:t>
            </a:r>
            <a:r>
              <a:rPr lang="en-US" sz="2200" dirty="0"/>
              <a:t>&gt; -Credential (Get-Credential)</a:t>
            </a:r>
          </a:p>
          <a:p>
            <a:r>
              <a:rPr lang="en-US" sz="2200" dirty="0"/>
              <a:t>Enter-</a:t>
            </a:r>
            <a:r>
              <a:rPr lang="en-US" sz="2200" dirty="0" err="1"/>
              <a:t>PSSession</a:t>
            </a:r>
            <a:r>
              <a:rPr lang="en-US" sz="2200" dirty="0"/>
              <a:t> &lt;</a:t>
            </a:r>
            <a:r>
              <a:rPr lang="en-US" sz="2200" dirty="0" err="1"/>
              <a:t>SessionID</a:t>
            </a:r>
            <a:r>
              <a:rPr lang="en-US" sz="2200" dirty="0"/>
              <a:t>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6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5793-7157-400A-8859-A1C5FBA7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28584"/>
            <a:ext cx="2599430" cy="61555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478CA183-2E0D-4979-A225-810B91AC6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8" y="2477986"/>
            <a:ext cx="2784764" cy="30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1425920" y="628200"/>
            <a:ext cx="8216352" cy="923330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Summary of Information Covered</a:t>
            </a:r>
          </a:p>
          <a:p>
            <a:endParaRPr lang="en-US" sz="20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60A30-C57D-4BEF-B768-087260A44B16}"/>
              </a:ext>
            </a:extLst>
          </p:cNvPr>
          <p:cNvSpPr txBox="1"/>
          <p:nvPr/>
        </p:nvSpPr>
        <p:spPr>
          <a:xfrm>
            <a:off x="1566250" y="1837853"/>
            <a:ext cx="86732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What is Remote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Remote Desktop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RSAT Tools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PowerShell Remote Sessions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Useful PowerShell Commands</a:t>
            </a: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5252400" cy="615553"/>
          </a:xfrm>
        </p:spPr>
        <p:txBody>
          <a:bodyPr/>
          <a:lstStyle/>
          <a:p>
            <a:r>
              <a:rPr lang="en-US" dirty="0"/>
              <a:t>Remote Management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7B538-2C10-4690-9B7E-8310C0F9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956800" cy="4737100"/>
          </a:xfrm>
        </p:spPr>
        <p:txBody>
          <a:bodyPr>
            <a:normAutofit/>
          </a:bodyPr>
          <a:lstStyle/>
          <a:p>
            <a:r>
              <a:rPr lang="en-US" sz="2600" dirty="0"/>
              <a:t>Servers are usually managed via remote access 	</a:t>
            </a:r>
          </a:p>
          <a:p>
            <a:r>
              <a:rPr lang="en-US" sz="2600" dirty="0"/>
              <a:t>Can be done using several different methods</a:t>
            </a:r>
          </a:p>
          <a:p>
            <a:r>
              <a:rPr lang="en-US" sz="2600" dirty="0"/>
              <a:t>Expansion or built in physical resource that allows for “back door” remote access and management</a:t>
            </a:r>
          </a:p>
          <a:p>
            <a:r>
              <a:rPr lang="en-US" sz="2600" dirty="0"/>
              <a:t>Remote Management </a:t>
            </a:r>
            <a:r>
              <a:rPr lang="en-US" sz="2600" b="1" dirty="0"/>
              <a:t>Tools</a:t>
            </a:r>
          </a:p>
          <a:p>
            <a:pPr lvl="1"/>
            <a:r>
              <a:rPr lang="en-US" sz="2600" dirty="0"/>
              <a:t>Server Manager</a:t>
            </a:r>
          </a:p>
          <a:p>
            <a:pPr lvl="1"/>
            <a:r>
              <a:rPr lang="en-US" sz="2600" dirty="0"/>
              <a:t>Remote Desktop - RDP</a:t>
            </a:r>
          </a:p>
          <a:p>
            <a:pPr lvl="1"/>
            <a:r>
              <a:rPr lang="en-US" sz="2600" dirty="0"/>
              <a:t>PowerShell</a:t>
            </a:r>
          </a:p>
          <a:p>
            <a:pPr lvl="1"/>
            <a:r>
              <a:rPr lang="en-US" sz="2600" dirty="0"/>
              <a:t>RSAT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9243877" cy="615553"/>
          </a:xfrm>
        </p:spPr>
        <p:txBody>
          <a:bodyPr/>
          <a:lstStyle/>
          <a:p>
            <a:r>
              <a:rPr lang="en-US" dirty="0"/>
              <a:t>Remote desktop with Server Manager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0CD971-F2CC-4431-8309-FFE534948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10058400" cy="4495800"/>
          </a:xfrm>
        </p:spPr>
        <p:txBody>
          <a:bodyPr>
            <a:normAutofit/>
          </a:bodyPr>
          <a:lstStyle/>
          <a:p>
            <a:r>
              <a:rPr lang="en-US" sz="2600" dirty="0"/>
              <a:t>Allows you to add additional server to your Server Manager.</a:t>
            </a:r>
          </a:p>
          <a:p>
            <a:endParaRPr lang="en-US" sz="2600" dirty="0"/>
          </a:p>
          <a:p>
            <a:r>
              <a:rPr lang="en-US" sz="2600" dirty="0"/>
              <a:t>Can support most or all tools required to manage a server</a:t>
            </a:r>
          </a:p>
          <a:p>
            <a:endParaRPr lang="en-US" sz="2600" dirty="0"/>
          </a:p>
          <a:p>
            <a:r>
              <a:rPr lang="en-US" sz="2600" dirty="0"/>
              <a:t>Can exist on any Member Server</a:t>
            </a:r>
          </a:p>
          <a:p>
            <a:endParaRPr lang="en-US" sz="2600" dirty="0"/>
          </a:p>
          <a:p>
            <a:r>
              <a:rPr lang="en-US" sz="2600" dirty="0"/>
              <a:t>Can be installed on any Windows Client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6475491" cy="615553"/>
          </a:xfrm>
        </p:spPr>
        <p:txBody>
          <a:bodyPr/>
          <a:lstStyle/>
          <a:p>
            <a:r>
              <a:rPr lang="en-US" dirty="0"/>
              <a:t>Remote desktop with RDP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0CD971-F2CC-4431-8309-FFE534948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10058400" cy="4495800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Protocol that allows you to use a terminal to connect to a GUI interface (Remote Desktop Interface) of a server or workstation</a:t>
            </a:r>
          </a:p>
          <a:p>
            <a:endParaRPr lang="en-US" sz="2600" dirty="0"/>
          </a:p>
          <a:p>
            <a:r>
              <a:rPr lang="en-US" sz="2600" dirty="0"/>
              <a:t>Uses Remote Desktop in order to manage access and authentication</a:t>
            </a:r>
          </a:p>
          <a:p>
            <a:endParaRPr lang="en-US" sz="2600" dirty="0"/>
          </a:p>
          <a:p>
            <a:r>
              <a:rPr lang="en-US" sz="2600" dirty="0"/>
              <a:t>Microsoft has it’s own proprietary version of RDP that is built into all modern Windows versions, but you can purchase third party versions</a:t>
            </a:r>
          </a:p>
          <a:p>
            <a:endParaRPr lang="en-US" sz="2600" dirty="0"/>
          </a:p>
          <a:p>
            <a:r>
              <a:rPr lang="en-US" sz="2600" dirty="0"/>
              <a:t>Requestor sends a signal via a standard "listening" port 3389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5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8176597" cy="615553"/>
          </a:xfrm>
        </p:spPr>
        <p:txBody>
          <a:bodyPr/>
          <a:lstStyle/>
          <a:p>
            <a:r>
              <a:rPr lang="en-US" sz="4000" dirty="0"/>
              <a:t>Remote desktop with RDP (</a:t>
            </a:r>
            <a:r>
              <a:rPr lang="en-US" sz="4000" dirty="0" err="1"/>
              <a:t>con’t</a:t>
            </a:r>
            <a:r>
              <a:rPr lang="en-US" sz="4000" dirty="0"/>
              <a:t>)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72FE1A-6894-468D-9D69-ACF814D39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10198100" cy="46736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Managed machine requests authentication credentials</a:t>
            </a:r>
          </a:p>
          <a:p>
            <a:endParaRPr lang="en-US" sz="2600" dirty="0"/>
          </a:p>
          <a:p>
            <a:r>
              <a:rPr lang="en-US" sz="2600" dirty="0"/>
              <a:t>Once verified, display data and keyboard strokes transmit from the requestor to the managed computer</a:t>
            </a:r>
          </a:p>
          <a:p>
            <a:endParaRPr lang="en-US" sz="2600" dirty="0"/>
          </a:p>
          <a:p>
            <a:r>
              <a:rPr lang="en-US" sz="2600" dirty="0"/>
              <a:t>RDP allows only one connection. If someone attempts to RDP to the same computer, your remote connection will automatically terminate</a:t>
            </a:r>
          </a:p>
          <a:p>
            <a:endParaRPr lang="en-US" sz="2600" dirty="0"/>
          </a:p>
          <a:p>
            <a:r>
              <a:rPr lang="en-US" sz="2600" dirty="0"/>
              <a:t>This can be modified with special permissions</a:t>
            </a:r>
          </a:p>
          <a:p>
            <a:endParaRPr lang="en-US" sz="2600" dirty="0"/>
          </a:p>
          <a:p>
            <a:r>
              <a:rPr lang="en-US" sz="2600" dirty="0"/>
              <a:t>Set additional security such as user lockout, port changes, encryption, </a:t>
            </a:r>
            <a:r>
              <a:rPr lang="en-US" sz="2600" dirty="0" err="1"/>
              <a:t>etc</a:t>
            </a:r>
            <a:r>
              <a:rPr lang="en-US" sz="2600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826226" y="224402"/>
            <a:ext cx="10913565" cy="615553"/>
          </a:xfrm>
        </p:spPr>
        <p:txBody>
          <a:bodyPr/>
          <a:lstStyle/>
          <a:p>
            <a:r>
              <a:rPr lang="en-US" dirty="0"/>
              <a:t>Remote Server Administration Tools (RSAT)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CFECFC-CF78-4C31-ACC0-5272EC53A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956800" cy="47117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Installs snap in to allow for remote administration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View what RSAT tools are available using PowerShell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WindowsCapability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-Name RSAT* -Online</a:t>
            </a:r>
          </a:p>
          <a:p>
            <a:endParaRPr lang="en-US" dirty="0"/>
          </a:p>
          <a:p>
            <a:r>
              <a:rPr lang="en-US" dirty="0"/>
              <a:t>View what RSAT tools are installed using PowerShell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Get-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WindowsCapability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-Name RSAT* -Online | Select-Object -Property DisplayName, State</a:t>
            </a:r>
          </a:p>
          <a:p>
            <a:endParaRPr lang="en-US" dirty="0"/>
          </a:p>
          <a:p>
            <a:r>
              <a:rPr lang="en-US" dirty="0"/>
              <a:t>Install a required RSAT tool using PowerShell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Add-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WindowsCapability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-Online -Name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Rsat.GroupPolicy.Management.Tools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~~~~0.0.1.0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0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7047763" cy="615553"/>
          </a:xfrm>
        </p:spPr>
        <p:txBody>
          <a:bodyPr/>
          <a:lstStyle/>
          <a:p>
            <a:r>
              <a:rPr lang="en-US" dirty="0"/>
              <a:t>PowerShell remote sessions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537F76-10D0-46AF-9FEF-D5F8298CD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8679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PSSession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Use PowerShell for local and remote management</a:t>
            </a:r>
          </a:p>
          <a:p>
            <a:endParaRPr lang="en-US" sz="2400" dirty="0"/>
          </a:p>
          <a:p>
            <a:r>
              <a:rPr lang="en-US" sz="2400" dirty="0"/>
              <a:t>Create a remote connection to allow use of PowerShell commands from a client computer</a:t>
            </a:r>
          </a:p>
          <a:p>
            <a:endParaRPr lang="en-US" sz="2400" dirty="0"/>
          </a:p>
          <a:p>
            <a:r>
              <a:rPr lang="en-US" sz="2400" dirty="0"/>
              <a:t>Requires:</a:t>
            </a:r>
          </a:p>
          <a:p>
            <a:pPr lvl="1"/>
            <a:r>
              <a:rPr lang="en-US" sz="2400" dirty="0"/>
              <a:t> Firewall modifications </a:t>
            </a:r>
          </a:p>
          <a:p>
            <a:pPr lvl="1"/>
            <a:r>
              <a:rPr lang="en-US" sz="2400" dirty="0"/>
              <a:t>Creation of trusted relationship</a:t>
            </a:r>
          </a:p>
          <a:p>
            <a:pPr lvl="1"/>
            <a:r>
              <a:rPr lang="en-US" sz="2400" dirty="0" err="1"/>
              <a:t>WSMan</a:t>
            </a:r>
            <a:r>
              <a:rPr lang="en-US" sz="2400" dirty="0"/>
              <a:t> </a:t>
            </a:r>
          </a:p>
          <a:p>
            <a:pPr lvl="2"/>
            <a:r>
              <a:rPr lang="en-US" dirty="0"/>
              <a:t>Provides access to Web Services for Management (WS-Management) configuration information</a:t>
            </a:r>
          </a:p>
          <a:p>
            <a:pPr lvl="2"/>
            <a:r>
              <a:rPr lang="en-US" dirty="0"/>
              <a:t>lets you add, change, clear, and delete WS-Management configuration data on local or remote computers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10011715" cy="615553"/>
          </a:xfrm>
        </p:spPr>
        <p:txBody>
          <a:bodyPr/>
          <a:lstStyle/>
          <a:p>
            <a:r>
              <a:rPr lang="en-US" dirty="0"/>
              <a:t>Helpful PowerShell cmdlets (commands)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40E8E3-1644-41A4-89D1-5D28F118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8389938" cy="4598988"/>
          </a:xfrm>
        </p:spPr>
        <p:txBody>
          <a:bodyPr>
            <a:normAutofit/>
          </a:bodyPr>
          <a:lstStyle/>
          <a:p>
            <a:r>
              <a:rPr lang="en-US" sz="2600" dirty="0"/>
              <a:t>Get-Command</a:t>
            </a:r>
          </a:p>
          <a:p>
            <a:pPr lvl="1"/>
            <a:r>
              <a:rPr lang="en-US" sz="2600" dirty="0"/>
              <a:t>GCM</a:t>
            </a:r>
          </a:p>
          <a:p>
            <a:r>
              <a:rPr lang="en-US" sz="2600" dirty="0"/>
              <a:t>$</a:t>
            </a:r>
            <a:r>
              <a:rPr lang="en-US" sz="2600" dirty="0" err="1"/>
              <a:t>PSVersionTable</a:t>
            </a:r>
            <a:endParaRPr lang="en-US" sz="2600" dirty="0"/>
          </a:p>
          <a:p>
            <a:r>
              <a:rPr lang="en-US" sz="2600" dirty="0"/>
              <a:t>Start-Transcript </a:t>
            </a:r>
          </a:p>
          <a:p>
            <a:r>
              <a:rPr lang="en-US" sz="2600" dirty="0"/>
              <a:t>Stop Transcript</a:t>
            </a:r>
          </a:p>
          <a:p>
            <a:r>
              <a:rPr lang="en-US" sz="2600" dirty="0"/>
              <a:t>Stop-Computer</a:t>
            </a:r>
          </a:p>
          <a:p>
            <a:r>
              <a:rPr lang="en-US" sz="2600" dirty="0"/>
              <a:t>Get-</a:t>
            </a:r>
            <a:r>
              <a:rPr lang="en-US" sz="2600" dirty="0" err="1"/>
              <a:t>WindowsCapability</a:t>
            </a:r>
            <a:r>
              <a:rPr lang="en-US" sz="2600" dirty="0"/>
              <a:t> -Name RSAT* -Online</a:t>
            </a:r>
          </a:p>
          <a:p>
            <a:r>
              <a:rPr lang="en-US" sz="2600" dirty="0"/>
              <a:t>Add-</a:t>
            </a:r>
            <a:r>
              <a:rPr lang="en-US" sz="2600" dirty="0" err="1"/>
              <a:t>WindowsCapability</a:t>
            </a:r>
            <a:r>
              <a:rPr lang="en-US" sz="2600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9F1E77650F745B18DD687BDB0280D" ma:contentTypeVersion="9" ma:contentTypeDescription="Create a new document." ma:contentTypeScope="" ma:versionID="ce99845403c31120552f5dc94fed862a">
  <xsd:schema xmlns:xsd="http://www.w3.org/2001/XMLSchema" xmlns:xs="http://www.w3.org/2001/XMLSchema" xmlns:p="http://schemas.microsoft.com/office/2006/metadata/properties" xmlns:ns2="519303f4-e114-4873-a962-6e06524e4a50" xmlns:ns3="a8337ce8-1428-4b13-8b6d-d6c85264f49c" targetNamespace="http://schemas.microsoft.com/office/2006/metadata/properties" ma:root="true" ma:fieldsID="6e6a902888f6c48035a40e571a827925" ns2:_="" ns3:_="">
    <xsd:import namespace="519303f4-e114-4873-a962-6e06524e4a50"/>
    <xsd:import namespace="a8337ce8-1428-4b13-8b6d-d6c85264f4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9303f4-e114-4873-a962-6e06524e4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37ce8-1428-4b13-8b6d-d6c85264f4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D44A4C-8376-48B2-8DF4-D1D5730C8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9303f4-e114-4873-a962-6e06524e4a50"/>
    <ds:schemaRef ds:uri="a8337ce8-1428-4b13-8b6d-d6c85264f4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BBD17D-4CD0-4B9B-9FC9-32AACDFC1AF0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519303f4-e114-4873-a962-6e06524e4a50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a8337ce8-1428-4b13-8b6d-d6c85264f49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F1FFE67-40D3-42F5-A91A-B7D0505017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471</Words>
  <Application>Microsoft Office PowerPoint</Application>
  <PresentationFormat>Widescreen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Aharoni</vt:lpstr>
      <vt:lpstr>Arial</vt:lpstr>
      <vt:lpstr>Calibri</vt:lpstr>
      <vt:lpstr>Courier New</vt:lpstr>
      <vt:lpstr>Interstate</vt:lpstr>
      <vt:lpstr>Interstate-Bold</vt:lpstr>
      <vt:lpstr>Interstate-Light</vt:lpstr>
      <vt:lpstr>Interstate-Regular</vt:lpstr>
      <vt:lpstr>Wingdings</vt:lpstr>
      <vt:lpstr>1_Office Theme</vt:lpstr>
      <vt:lpstr>PowerPoint Presentation</vt:lpstr>
      <vt:lpstr>PowerPoint Presentation</vt:lpstr>
      <vt:lpstr>Remote Management</vt:lpstr>
      <vt:lpstr>Remote desktop with Server Manager</vt:lpstr>
      <vt:lpstr>Remote desktop with RDP</vt:lpstr>
      <vt:lpstr>Remote desktop with RDP (con’t)</vt:lpstr>
      <vt:lpstr>Remote Server Administration Tools (RSAT) </vt:lpstr>
      <vt:lpstr>PowerShell remote sessions</vt:lpstr>
      <vt:lpstr>Helpful PowerShell cmdlets (commands)</vt:lpstr>
      <vt:lpstr>Helpful PowerShell cmdlets (commands)</vt:lpstr>
      <vt:lpstr>Questions</vt:lpstr>
    </vt:vector>
  </TitlesOfParts>
  <Company>NSCC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Aucoin,Denis</dc:creator>
  <cp:lastModifiedBy>Dutka,Marie</cp:lastModifiedBy>
  <cp:revision>83</cp:revision>
  <dcterms:created xsi:type="dcterms:W3CDTF">2018-07-25T14:39:40Z</dcterms:created>
  <dcterms:modified xsi:type="dcterms:W3CDTF">2024-01-30T12:44:38Z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0x010100C309F1E77650F745B18DD687BDB0280D</vt:lpwstr>
  </property>
</Properties>
</file>